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4" r:id="rId15"/>
    <p:sldId id="273" r:id="rId16"/>
    <p:sldId id="272" r:id="rId17"/>
    <p:sldId id="278" r:id="rId18"/>
    <p:sldId id="276" r:id="rId19"/>
    <p:sldId id="287" r:id="rId20"/>
    <p:sldId id="277" r:id="rId21"/>
    <p:sldId id="275" r:id="rId22"/>
    <p:sldId id="279" r:id="rId23"/>
    <p:sldId id="280" r:id="rId24"/>
    <p:sldId id="281" r:id="rId25"/>
    <p:sldId id="284" r:id="rId26"/>
    <p:sldId id="283" r:id="rId27"/>
    <p:sldId id="285" r:id="rId28"/>
    <p:sldId id="286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300" r:id="rId39"/>
    <p:sldId id="297" r:id="rId40"/>
    <p:sldId id="298" r:id="rId41"/>
    <p:sldId id="299" r:id="rId42"/>
    <p:sldId id="301" r:id="rId43"/>
    <p:sldId id="302" r:id="rId44"/>
    <p:sldId id="303" r:id="rId45"/>
    <p:sldId id="304" r:id="rId46"/>
    <p:sldId id="261" r:id="rId47"/>
  </p:sldIdLst>
  <p:sldSz cx="9144000" cy="6858000" type="screen4x3"/>
  <p:notesSz cx="6858000" cy="9144000"/>
  <p:custDataLst>
    <p:tags r:id="rId4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9"/>
    <a:srgbClr val="3DAFFD"/>
    <a:srgbClr val="333333"/>
    <a:srgbClr val="0099FF"/>
    <a:srgbClr val="80845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59C18-60E6-460A-B4C7-523AD80A18E6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E20BA-FBC8-4625-9D7F-0624F7E72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F44BE-DF70-4E4D-8BB2-C7C2EBD3D283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6F567-23D2-47D7-96BE-67F8687B4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B0C65-F90B-4C32-99D8-70F96DE0A042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33D25-522D-4694-B3DF-41A7CD02A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29350-A7E7-4168-9947-276F6147F661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3E0A9-53E7-4589-A8DD-D78E17DB8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F14CC-59C0-4AC1-A382-517AA314E1A4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D392E-F47B-4A1B-AF7C-F8468C3E1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D03DF-B6F7-4340-9C02-8AAD2FDEB86D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3E2E0-90B5-417F-A73E-A3DAFA46C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D4711-9458-45E2-86E0-626C555D86B1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195A3-0F19-417F-89DB-392739EA5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AC34C-F4ED-44F7-9188-5B35A3751649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BA86F-027B-41B3-896C-83AC1B3EE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69515-E5FB-4EC6-913E-7B03428A2082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B3065-F8D6-4DFB-AF53-AD1572FF5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782CD-6A7D-4EB8-8D27-24AB1DD53CE3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54693-8D8C-49C3-B0B2-B98D0EC34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6952B-0015-44E1-8B1F-23EE97B7C0AE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C8C13-4E03-4E11-B019-DCDE3EED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C9EBFE-835B-4295-9BC6-A70236FB0AEA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B6A704-17F9-414E-8BB8-6FD21E0DA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6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39552" y="836613"/>
            <a:ext cx="7992887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 dirty="0" err="1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Географічно-інтелектуальна</a:t>
            </a: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4400" b="1" i="1" dirty="0" err="1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гра</a:t>
            </a: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«</a:t>
            </a:r>
            <a:r>
              <a:rPr lang="ru-RU" sz="6000" b="1" i="1" dirty="0" err="1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Голопом</a:t>
            </a:r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по </a:t>
            </a:r>
            <a:r>
              <a:rPr lang="ru-RU" sz="6000" b="1" i="1" dirty="0" err="1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Європі</a:t>
            </a:r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»</a:t>
            </a:r>
            <a:endParaRPr lang="ru-RU" sz="6000" b="1" i="1" dirty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483768" y="4653136"/>
            <a:ext cx="5904656" cy="1656184"/>
          </a:xfrm>
        </p:spPr>
        <p:txBody>
          <a:bodyPr/>
          <a:lstStyle/>
          <a:p>
            <a:pPr lvl="2" algn="l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Розробила:</a:t>
            </a:r>
          </a:p>
          <a:p>
            <a:pPr lvl="2" algn="l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Сігута С.О., учитель географії Новгород-Сіверської гімназії №1</a:t>
            </a:r>
          </a:p>
          <a:p>
            <a:pPr lvl="2" algn="l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ім. Б.Майстренка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Німеччина</a:t>
            </a:r>
            <a:endParaRPr lang="ru-RU" b="1" dirty="0"/>
          </a:p>
        </p:txBody>
      </p:sp>
      <p:pic>
        <p:nvPicPr>
          <p:cNvPr id="4" name="Объект 3" descr="Flag of Germany.sv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64" y="1600200"/>
            <a:ext cx="7543271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74363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Італія</a:t>
            </a:r>
            <a:endParaRPr lang="ru-RU" b="1" dirty="0"/>
          </a:p>
        </p:txBody>
      </p:sp>
      <p:pic>
        <p:nvPicPr>
          <p:cNvPr id="4" name="Объект 3" descr="Flag of Italy.sv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84" y="1600200"/>
            <a:ext cx="6785631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35623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Данія</a:t>
            </a:r>
            <a:endParaRPr lang="ru-RU" b="1" dirty="0"/>
          </a:p>
        </p:txBody>
      </p:sp>
      <p:pic>
        <p:nvPicPr>
          <p:cNvPr id="4" name="Объект 3" descr="Flag of Denmark.sv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632848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088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Швеція</a:t>
            </a:r>
            <a:endParaRPr lang="ru-RU" b="1" dirty="0"/>
          </a:p>
        </p:txBody>
      </p:sp>
      <p:pic>
        <p:nvPicPr>
          <p:cNvPr id="4" name="Объект 3" descr="Flag of Sweden.sv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7748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Чехія</a:t>
            </a:r>
            <a:endParaRPr lang="ru-RU" b="1" dirty="0"/>
          </a:p>
        </p:txBody>
      </p:sp>
      <p:pic>
        <p:nvPicPr>
          <p:cNvPr id="4" name="Объект 3" descr="Flag of the Czech Republic.sv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56819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Греція</a:t>
            </a:r>
            <a:endParaRPr lang="ru-RU" b="1" dirty="0"/>
          </a:p>
        </p:txBody>
      </p:sp>
      <p:pic>
        <p:nvPicPr>
          <p:cNvPr id="4" name="Объект 3" descr="Flag of Greece.sv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58180"/>
            <a:ext cx="7272808" cy="4495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81051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Франція</a:t>
            </a:r>
            <a:endParaRPr lang="ru-RU" b="1" dirty="0"/>
          </a:p>
        </p:txBody>
      </p:sp>
      <p:pic>
        <p:nvPicPr>
          <p:cNvPr id="4" name="Объект 3" descr="Flag of France.sv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17636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Ватикан</a:t>
            </a:r>
            <a:endParaRPr lang="ru-RU" b="1" dirty="0"/>
          </a:p>
        </p:txBody>
      </p:sp>
      <p:pic>
        <p:nvPicPr>
          <p:cNvPr id="4" name="Объект 3" descr="Flag of the Vatican City.sv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86646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Польща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lag of Poland.sv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799"/>
            <a:ext cx="7056784" cy="4248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46120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r>
              <a:rPr lang="uk-UA" b="1" u="sng" dirty="0" smtClean="0"/>
              <a:t/>
            </a:r>
            <a:br>
              <a:rPr lang="uk-UA" b="1" u="sng" dirty="0" smtClean="0"/>
            </a:br>
            <a:r>
              <a:rPr lang="uk-UA" b="1" u="sng" dirty="0" smtClean="0"/>
              <a:t>Раунд </a:t>
            </a:r>
            <a:r>
              <a:rPr lang="uk-UA" b="1" u="sng" dirty="0"/>
              <a:t>« Відомі люди»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61464217"/>
              </p:ext>
            </p:extLst>
          </p:nvPr>
        </p:nvGraphicFramePr>
        <p:xfrm>
          <a:off x="457200" y="908050"/>
          <a:ext cx="8229600" cy="5674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Прізвище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Діяльність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Країна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№ портрета</a:t>
                      </a:r>
                      <a:endParaRPr lang="ru-RU" dirty="0"/>
                    </a:p>
                  </a:txBody>
                  <a:tcPr/>
                </a:tc>
              </a:tr>
              <a:tr h="709950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Шуберт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Чаплін</a:t>
                      </a:r>
                    </a:p>
                    <a:p>
                      <a:endParaRPr lang="uk-UA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uk-UA" dirty="0" smtClean="0"/>
                        <a:t>                               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Гете</a:t>
                      </a:r>
                    </a:p>
                    <a:p>
                      <a:endParaRPr lang="uk-UA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uk-UA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Ейфель</a:t>
                      </a:r>
                    </a:p>
                    <a:p>
                      <a:endParaRPr lang="uk-UA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uk-UA" dirty="0" smtClean="0"/>
                        <a:t>                                 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Вінчі </a:t>
                      </a:r>
                    </a:p>
                    <a:p>
                      <a:endParaRPr lang="uk-UA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Архімед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uk-UA" dirty="0" smtClean="0"/>
                        <a:t>                                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Магеллан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uk-UA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Объект 3" descr="http://orfey.club/images/content/franz_schubert2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936" y="4257092"/>
            <a:ext cx="86409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retro.in.ua/wp-content/retro-files/2009/05/charlie_chaplin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719" y="5661248"/>
            <a:ext cx="792088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3" descr="http://v.900igr.net:10/datai/geografija/Prazdniki-v-Germanii/0004-013-Prazdniki-v-Germanii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871" y="1124744"/>
            <a:ext cx="98058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бъект 5" descr="http://svpressa.ru/photo/117246-1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657" y="1988840"/>
            <a:ext cx="855022" cy="11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Объект 5" descr="http://img11.nnm.me/3/5/1/3/a/bf60aa820c7a0a0187f7e743826.gif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83" y="2924944"/>
            <a:ext cx="829648" cy="104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Объект 5" descr="http://izzhizni.ru/_bl/130/21488643.jpg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488" y="3645024"/>
            <a:ext cx="83656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Объект 5" descr="http://inima.ru/wp-content/uploads/2015/11/fernan-magellan.jpg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691" y="5157192"/>
            <a:ext cx="792088" cy="81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090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2235220">
            <a:off x="428283" y="4459471"/>
            <a:ext cx="4318863" cy="1325995"/>
          </a:xfrm>
          <a:prstGeom prst="rect">
            <a:avLst/>
          </a:prstGeom>
          <a:solidFill>
            <a:schemeClr val="accent1">
              <a:alpha val="31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755650" y="1654654"/>
            <a:ext cx="7488238" cy="4798681"/>
          </a:xfrm>
          <a:prstGeom prst="roundRect">
            <a:avLst>
              <a:gd name="adj" fmla="val 1699"/>
            </a:avLst>
          </a:prstGeom>
          <a:solidFill>
            <a:schemeClr val="bg1">
              <a:alpha val="48000"/>
            </a:schemeClr>
          </a:solidFill>
          <a:ln w="25400" algn="ctr">
            <a:solidFill>
              <a:srgbClr val="FFFF99"/>
            </a:solidFill>
            <a:round/>
            <a:headEnd/>
            <a:tailEnd/>
          </a:ln>
        </p:spPr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uk-UA" sz="3200" b="1" i="1" dirty="0"/>
              <a:t>Іспанія, Італія, Польща, Ірландія, Португалія, Румунія, Греція, Німеччина, Франція</a:t>
            </a:r>
            <a:r>
              <a:rPr lang="uk-UA" sz="3200" b="1" i="1" dirty="0" smtClean="0"/>
              <a:t>, Фінляндія</a:t>
            </a:r>
            <a:r>
              <a:rPr lang="uk-UA" sz="3200" b="1" i="1" dirty="0"/>
              <a:t>, Латвія, Словаччина, Ісландія, Великобританія, </a:t>
            </a:r>
            <a:r>
              <a:rPr lang="uk-UA" sz="3200" b="1" i="1" dirty="0" smtClean="0"/>
              <a:t>Кіпр.</a:t>
            </a:r>
            <a:endParaRPr lang="ru-RU" sz="3200" dirty="0">
              <a:latin typeface="Verdana" pitchFamily="34" charset="0"/>
            </a:endParaRP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755650" y="333375"/>
            <a:ext cx="777679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Картографічний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раунд</a:t>
            </a:r>
          </a:p>
          <a:p>
            <a:pPr algn="ctr">
              <a:spcBef>
                <a:spcPts val="0"/>
              </a:spcBef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« </a:t>
            </a:r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Дорожня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карта» </a:t>
            </a:r>
          </a:p>
        </p:txBody>
      </p:sp>
      <p:grpSp>
        <p:nvGrpSpPr>
          <p:cNvPr id="14349" name="Группа 5"/>
          <p:cNvGrpSpPr>
            <a:grpSpLocks/>
          </p:cNvGrpSpPr>
          <p:nvPr/>
        </p:nvGrpSpPr>
        <p:grpSpPr bwMode="auto">
          <a:xfrm rot="8408149">
            <a:off x="7531100" y="109538"/>
            <a:ext cx="1062038" cy="1795462"/>
            <a:chOff x="6228184" y="4365104"/>
            <a:chExt cx="984684" cy="1662220"/>
          </a:xfrm>
        </p:grpSpPr>
        <p:sp>
          <p:nvSpPr>
            <p:cNvPr id="7" name="Овал 6"/>
            <p:cNvSpPr>
              <a:spLocks noChangeArrowheads="1"/>
            </p:cNvSpPr>
            <p:nvPr/>
          </p:nvSpPr>
          <p:spPr bwMode="auto"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  <a:ln w="25400" algn="ctr">
              <a:solidFill>
                <a:srgbClr val="FFFF99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8" name="Овал 7"/>
            <p:cNvSpPr>
              <a:spLocks noChangeArrowheads="1"/>
            </p:cNvSpPr>
            <p:nvPr/>
          </p:nvSpPr>
          <p:spPr bwMode="auto"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  <a:ln w="25400" algn="ctr">
              <a:solidFill>
                <a:srgbClr val="FFFF99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9" name="Овал 8"/>
            <p:cNvSpPr>
              <a:spLocks noChangeArrowheads="1"/>
            </p:cNvSpPr>
            <p:nvPr/>
          </p:nvSpPr>
          <p:spPr bwMode="auto"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  <a:ln w="25400" algn="ctr">
              <a:solidFill>
                <a:srgbClr val="FFFF99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uk-UA" b="1" u="sng" dirty="0" smtClean="0"/>
              <a:t/>
            </a:r>
            <a:br>
              <a:rPr lang="uk-UA" b="1" u="sng" dirty="0" smtClean="0"/>
            </a:br>
            <a:r>
              <a:rPr lang="uk-UA" b="1" u="sng" dirty="0" smtClean="0"/>
              <a:t>Раунд </a:t>
            </a:r>
            <a:r>
              <a:rPr lang="uk-UA" b="1" u="sng" dirty="0"/>
              <a:t>« Відомі люди»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61778695"/>
              </p:ext>
            </p:extLst>
          </p:nvPr>
        </p:nvGraphicFramePr>
        <p:xfrm>
          <a:off x="457200" y="764703"/>
          <a:ext cx="8229600" cy="58286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06488"/>
                <a:gridCol w="1296144"/>
                <a:gridCol w="1512168"/>
                <a:gridCol w="1872208"/>
                <a:gridCol w="2242592"/>
              </a:tblGrid>
              <a:tr h="452754">
                <a:tc>
                  <a:txBody>
                    <a:bodyPr/>
                    <a:lstStyle/>
                    <a:p>
                      <a:r>
                        <a:rPr lang="uk-UA" dirty="0" smtClean="0"/>
                        <a:t>Прізвище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Діяльність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Країна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№ портрета</a:t>
                      </a:r>
                      <a:endParaRPr lang="ru-RU" dirty="0"/>
                    </a:p>
                  </a:txBody>
                  <a:tcPr/>
                </a:tc>
              </a:tr>
              <a:tr h="771383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Шуберт</a:t>
                      </a:r>
                    </a:p>
                    <a:p>
                      <a:endParaRPr lang="uk-UA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композитор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Австрія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93087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Чаплін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актор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Великобританія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Гете</a:t>
                      </a:r>
                    </a:p>
                    <a:p>
                      <a:endParaRPr lang="uk-UA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письменник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Німеччина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41784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Ейфель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архітектор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Франція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0757">
                <a:tc>
                  <a:txBody>
                    <a:bodyPr/>
                    <a:lstStyle/>
                    <a:p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Вінчі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художник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Італія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0757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Архімед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вчений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Греція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0757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Магеллан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мореплавець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Португалія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Объект 3" descr="http://orfey.club/images/content/franz_schubert2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24744"/>
            <a:ext cx="86409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retro.in.ua/wp-content/retro-files/2009/05/charlie_chaplin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988840"/>
            <a:ext cx="792088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3" descr="http://v.900igr.net:10/datai/geografija/Prazdniki-v-Germanii/0004-013-Prazdniki-v-Germanii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872" y="2780928"/>
            <a:ext cx="98058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бъект 5" descr="http://svpressa.ru/photo/117246-1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01008"/>
            <a:ext cx="855022" cy="11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Объект 5" descr="http://izzhizni.ru/_bl/130/21488643.jp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880" y="4293096"/>
            <a:ext cx="83656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Объект 5" descr="http://img11.nnm.me/3/5/1/3/a/bf60aa820c7a0a0187f7e743826.gif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432" y="4941168"/>
            <a:ext cx="829648" cy="104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Объект 5" descr="http://inima.ru/wp-content/uploads/2015/11/fernan-magellan.jpg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044" y="5733256"/>
            <a:ext cx="792088" cy="81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327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Франц Шуберт</a:t>
            </a:r>
          </a:p>
        </p:txBody>
      </p:sp>
      <p:pic>
        <p:nvPicPr>
          <p:cNvPr id="4" name="Объект 3" descr="http://orfey.club/images/content/franz_schubert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287" y="1600200"/>
            <a:ext cx="3775426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53332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Чаплін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retro.in.ua/wp-content/retro-files/2009/05/charlie_chaplin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700808"/>
            <a:ext cx="4062388" cy="4560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82046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Вольфганг Гете</a:t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 descr="http://v.900igr.net:10/datai/geografija/Prazdniki-v-Germanii/0004-013-Prazdniki-v-Germanii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8720"/>
            <a:ext cx="4968552" cy="5949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55085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/>
              <a:t>Густов</a:t>
            </a:r>
            <a:r>
              <a:rPr lang="uk-UA" b="1" dirty="0" smtClean="0"/>
              <a:t> Ейфель</a:t>
            </a:r>
            <a:endParaRPr lang="ru-RU" b="1" dirty="0"/>
          </a:p>
        </p:txBody>
      </p:sp>
      <p:pic>
        <p:nvPicPr>
          <p:cNvPr id="6" name="Объект 5" descr="http://svpressa.ru/photo/117246-1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58" y="1600200"/>
            <a:ext cx="3279683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http://www.stihi.ru/pics/2014/12/02/10097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71" y="1600200"/>
            <a:ext cx="3208058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21652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Леонардо </a:t>
            </a:r>
            <a:r>
              <a:rPr lang="ru-RU" b="1" dirty="0"/>
              <a:t>да </a:t>
            </a:r>
            <a:r>
              <a:rPr lang="ru-RU" b="1" dirty="0" err="1"/>
              <a:t>Вінчі</a:t>
            </a:r>
            <a:r>
              <a:rPr lang="ru-RU" b="1" dirty="0"/>
              <a:t> </a:t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Объект 4" descr="https://s-media-cache-ak0.pinimg.com/236x/6b/a6/7b/6ba67b3373bff42c2006c6ddca020d23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672408" cy="453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izzhizni.ru/_bl/130/21488643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3240360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3778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Архімед</a:t>
            </a:r>
            <a:endParaRPr lang="ru-RU" b="1" dirty="0"/>
          </a:p>
        </p:txBody>
      </p:sp>
      <p:pic>
        <p:nvPicPr>
          <p:cNvPr id="6" name="Объект 5" descr="http://img11.nnm.me/3/5/1/3/a/bf60aa820c7a0a0187f7e743826.gif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95" y="1600200"/>
            <a:ext cx="3291609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http://vsedljastudenta.ucoz.ua/Prezentazii/arhimed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835" y="1600200"/>
            <a:ext cx="341333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412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Фернан</a:t>
            </a:r>
            <a:r>
              <a:rPr lang="ru-RU" b="1" dirty="0"/>
              <a:t> Магеллан</a:t>
            </a:r>
            <a:endParaRPr lang="ru-RU" dirty="0"/>
          </a:p>
        </p:txBody>
      </p:sp>
      <p:pic>
        <p:nvPicPr>
          <p:cNvPr id="5" name="Объект 4" descr="http://fb.ru/misc/i/gallery/23824/539505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56402"/>
            <a:ext cx="4320480" cy="3780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inima.ru/wp-content/uploads/2015/11/fernan-magellan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816424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79665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/>
              <a:t>Раунд « Видатні споруди»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 descr="http://photo-smile.com.ua/wp-content/uploads/2012/02/Stonehenge0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6914448" cy="5145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96152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://borabor.club/wp-content/uploads/2015/10/150565_PhotoNews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3287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5"/>
          <p:cNvGrpSpPr>
            <a:grpSpLocks/>
          </p:cNvGrpSpPr>
          <p:nvPr/>
        </p:nvGrpSpPr>
        <p:grpSpPr bwMode="auto">
          <a:xfrm rot="4737650">
            <a:off x="7531100" y="109538"/>
            <a:ext cx="1062038" cy="1795462"/>
            <a:chOff x="6228184" y="4365104"/>
            <a:chExt cx="984684" cy="1662220"/>
          </a:xfrm>
        </p:grpSpPr>
        <p:sp>
          <p:nvSpPr>
            <p:cNvPr id="7" name="Овал 6"/>
            <p:cNvSpPr>
              <a:spLocks noChangeArrowheads="1"/>
            </p:cNvSpPr>
            <p:nvPr/>
          </p:nvSpPr>
          <p:spPr bwMode="auto"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  <a:ln w="25400" algn="ctr">
              <a:solidFill>
                <a:srgbClr val="FFFF99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8" name="Овал 7"/>
            <p:cNvSpPr>
              <a:spLocks noChangeArrowheads="1"/>
            </p:cNvSpPr>
            <p:nvPr/>
          </p:nvSpPr>
          <p:spPr bwMode="auto"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  <a:ln w="25400" algn="ctr">
              <a:solidFill>
                <a:srgbClr val="FFFF99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9" name="Овал 8"/>
            <p:cNvSpPr>
              <a:spLocks noChangeArrowheads="1"/>
            </p:cNvSpPr>
            <p:nvPr/>
          </p:nvSpPr>
          <p:spPr bwMode="auto"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  <a:ln w="25400" algn="ctr">
              <a:solidFill>
                <a:srgbClr val="FFFF99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 rot="2235220">
            <a:off x="428283" y="4459471"/>
            <a:ext cx="4318863" cy="1325995"/>
          </a:xfrm>
          <a:prstGeom prst="rect">
            <a:avLst/>
          </a:prstGeom>
          <a:solidFill>
            <a:schemeClr val="accent1">
              <a:alpha val="31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755650" y="1341438"/>
            <a:ext cx="7488238" cy="4752975"/>
          </a:xfrm>
          <a:prstGeom prst="roundRect">
            <a:avLst>
              <a:gd name="adj" fmla="val 1699"/>
            </a:avLst>
          </a:prstGeom>
          <a:solidFill>
            <a:schemeClr val="bg1">
              <a:alpha val="48000"/>
            </a:schemeClr>
          </a:solidFill>
          <a:ln w="25400" algn="ctr">
            <a:solidFill>
              <a:srgbClr val="FFFF99"/>
            </a:solidFill>
            <a:round/>
            <a:headEnd/>
            <a:tailEnd/>
          </a:ln>
        </p:spPr>
        <p:txBody>
          <a:bodyPr anchor="ctr"/>
          <a:lstStyle/>
          <a:p>
            <a:endParaRPr lang="ru-RU" sz="3200" dirty="0">
              <a:latin typeface="Verdana" pitchFamily="34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51520" y="333375"/>
            <a:ext cx="867926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Політична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карта </a:t>
            </a:r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Європи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3708" y="1760494"/>
            <a:ext cx="29258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Century Gothic" panose="020B0502020202020204" pitchFamily="34" charset="0"/>
              </a:rPr>
              <a:t>Текст слайда</a:t>
            </a:r>
          </a:p>
        </p:txBody>
      </p:sp>
      <p:pic>
        <p:nvPicPr>
          <p:cNvPr id="1026" name="Picture 2" descr="http://www.raster-maps.com/images/maps/rastr/europe/europe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5236"/>
            <a:ext cx="7771953" cy="5260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himchistka-daugavpils.eu/images/aeif1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17932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 descr="https://im0-tub-ua.yandex.net/i?id=d8a7d2e17bfd782a4af5332a0a238025&amp;n=33&amp;h=215&amp;w=38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064895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67854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im3-tub-ua.yandex.net/i?id=4ccabac6b84356bdabcc33979663a689&amp;n=33&amp;h=215&amp;w=29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136904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11538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travel.aviastar.org/rome/album_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886" y="1600200"/>
            <a:ext cx="6352228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7336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/>
              <a:t>Гра з глядачами</a:t>
            </a:r>
            <a:r>
              <a:rPr lang="ru-RU" dirty="0"/>
              <a:t/>
            </a:r>
            <a:br>
              <a:rPr lang="ru-RU" dirty="0"/>
            </a:br>
            <a:r>
              <a:rPr lang="uk-UA" i="1" dirty="0"/>
              <a:t>«Вічне місто» </a:t>
            </a:r>
            <a:endParaRPr lang="ru-RU" dirty="0"/>
          </a:p>
        </p:txBody>
      </p:sp>
      <p:pic>
        <p:nvPicPr>
          <p:cNvPr id="4" name="Объект 3" descr="https://im1-tub-ua.yandex.net/i?id=3fc9c6bc47aa6ce9492b11676685599d&amp;n=33&amp;h=215&amp;w=34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704856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74662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«Місто на траві» </a:t>
            </a:r>
            <a:endParaRPr lang="ru-RU" dirty="0"/>
          </a:p>
        </p:txBody>
      </p:sp>
      <p:pic>
        <p:nvPicPr>
          <p:cNvPr id="4" name="Объект 3" descr="http://qiqru.org/media/npict/1504/original/oboi_dlya_rabochego_stola_dost_2104041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200800" cy="4331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87972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«Туманним Альбіоном» називають</a:t>
            </a:r>
            <a:endParaRPr lang="ru-RU" dirty="0"/>
          </a:p>
        </p:txBody>
      </p:sp>
      <p:pic>
        <p:nvPicPr>
          <p:cNvPr id="4" name="Объект 3" descr="https://im3-tub-ua.yandex.net/i?id=d45bf38923959aa3778fe873fe20e7ca&amp;n=33&amp;h=215&amp;w=34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056784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85026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«Країна вулканів та гейзерів» </a:t>
            </a:r>
            <a:endParaRPr lang="ru-RU" dirty="0"/>
          </a:p>
        </p:txBody>
      </p:sp>
      <p:pic>
        <p:nvPicPr>
          <p:cNvPr id="4" name="Объект 3" descr="http://st.gde-fon.com/wallpapers_original/wallpapers/538691_eyjafjallajokull_volcano_eruption_iceland_2490x1660_%28www.GdeFon.ru%2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00200"/>
            <a:ext cx="6994872" cy="4925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9660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«Батьківщина Дракули» </a:t>
            </a:r>
            <a:endParaRPr lang="ru-RU" dirty="0"/>
          </a:p>
        </p:txBody>
      </p:sp>
      <p:pic>
        <p:nvPicPr>
          <p:cNvPr id="4" name="Объект 3" descr="https://im3-tub-ua.yandex.net/i?id=1134d8c7596d5263c6656567cbe6a4a7&amp;n=33&amp;h=215&amp;w=32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128792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410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«Батьківщина Олімпійських ігор»</a:t>
            </a:r>
            <a:endParaRPr lang="ru-RU" dirty="0"/>
          </a:p>
        </p:txBody>
      </p:sp>
      <p:pic>
        <p:nvPicPr>
          <p:cNvPr id="4" name="Объект 3" descr="https://im1-tub-ua.yandex.net/i?id=c53f7893ca2644f9ca578710c6c9ee1a&amp;n=33&amp;h=215&amp;w=32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488832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6879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uk-UA" b="1" u="sng" dirty="0" smtClean="0"/>
              <a:t/>
            </a:r>
            <a:br>
              <a:rPr lang="uk-UA" b="1" u="sng" dirty="0" smtClean="0"/>
            </a:br>
            <a:r>
              <a:rPr lang="uk-UA" b="1" u="sng" dirty="0" smtClean="0"/>
              <a:t>Географічний </a:t>
            </a:r>
            <a:r>
              <a:rPr lang="uk-UA" b="1" u="sng" dirty="0"/>
              <a:t>раунд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37195208"/>
              </p:ext>
            </p:extLst>
          </p:nvPr>
        </p:nvGraphicFramePr>
        <p:xfrm>
          <a:off x="755576" y="1484785"/>
          <a:ext cx="7848872" cy="49329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9276"/>
                <a:gridCol w="1166635"/>
                <a:gridCol w="2759446"/>
                <a:gridCol w="1473515"/>
              </a:tblGrid>
              <a:tr h="326335"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Країна </a:t>
                      </a: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Столиця </a:t>
                      </a: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Форма правління</a:t>
                      </a: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Грошова одиниця</a:t>
                      </a:r>
                    </a:p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1270"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Великобританія </a:t>
                      </a:r>
                      <a:endParaRPr lang="uk-UA" sz="2000" dirty="0" smtClean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8374"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Франція</a:t>
                      </a: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 </a:t>
                      </a: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0413"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Італія </a:t>
                      </a: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0413"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Латвія </a:t>
                      </a: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3593"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Іспанія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3794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«Де народилася Русалонька, героїня відомої казки»…</a:t>
            </a:r>
            <a:endParaRPr lang="ru-RU" dirty="0"/>
          </a:p>
        </p:txBody>
      </p:sp>
      <p:pic>
        <p:nvPicPr>
          <p:cNvPr id="4" name="Объект 3" descr="https://im3-tub-ua.yandex.net/i?id=b5af87b54a78b599dc192011441e4c09&amp;n=33&amp;h=215&amp;w=32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552728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88335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«Країна вальсу»… </a:t>
            </a:r>
            <a:endParaRPr lang="ru-RU" dirty="0"/>
          </a:p>
        </p:txBody>
      </p:sp>
      <p:pic>
        <p:nvPicPr>
          <p:cNvPr id="4" name="Объект 3" descr="https://im3-tub-ua.yandex.net/i?id=db87ce20a739c21b099735b8e85eb417&amp;n=33&amp;h=215&amp;w=287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056784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65548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«Країна тисячі боліт» </a:t>
            </a:r>
            <a:endParaRPr lang="ru-RU" dirty="0"/>
          </a:p>
        </p:txBody>
      </p:sp>
      <p:pic>
        <p:nvPicPr>
          <p:cNvPr id="6" name="Объект 5" descr="https://im0-tub-ua.yandex.net/i?id=fb5fa05ae3ba5fe6be66f559c11fea99&amp;n=33&amp;h=215&amp;w=310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272807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4364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«Країна дамб та тюльпанів» </a:t>
            </a:r>
            <a:endParaRPr lang="ru-RU" dirty="0"/>
          </a:p>
        </p:txBody>
      </p:sp>
      <p:pic>
        <p:nvPicPr>
          <p:cNvPr id="6" name="Объект 5" descr="http://pandia.ru/foto/galery/1/01/01/01/194/foto/0501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704855" cy="4929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7048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«Барселона» це команда </a:t>
            </a:r>
            <a:r>
              <a:rPr lang="uk-UA" i="1" dirty="0" smtClean="0"/>
              <a:t>?</a:t>
            </a:r>
            <a:endParaRPr lang="ru-RU" dirty="0"/>
          </a:p>
        </p:txBody>
      </p:sp>
      <p:pic>
        <p:nvPicPr>
          <p:cNvPr id="6" name="Объект 5" descr="https://im2-tub-ua.yandex.net/i?id=755c52c1f9948d7b339ff1040a7f3127&amp;n=33&amp;h=215&amp;w=323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888432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https://im1-tub-ua.yandex.net/i?id=b430eb36a02076835acfef2607e99f6b&amp;n=33&amp;h=215&amp;w=34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647256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5776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«Назва « Європейської» капусти ?»</a:t>
            </a:r>
            <a:endParaRPr lang="ru-RU" dirty="0"/>
          </a:p>
        </p:txBody>
      </p:sp>
      <p:pic>
        <p:nvPicPr>
          <p:cNvPr id="4" name="Объект 3" descr="https://im3-tub-ua.yandex.net/i?id=249a9528dc7701633fbea6254e6823d6&amp;n=33&amp;h=215&amp;w=317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4180800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3-tub-ua.yandex.net/i?id=18f534c8c7c7abe8deaa8262ec2b4417&amp;n=33&amp;h=215&amp;w=287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3884096" cy="3361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11644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flipV="1">
            <a:off x="2051720" y="7091247"/>
            <a:ext cx="7488238" cy="82169"/>
            <a:chOff x="827584" y="2780928"/>
            <a:chExt cx="7488238" cy="1584175"/>
          </a:xfrm>
        </p:grpSpPr>
        <p:sp>
          <p:nvSpPr>
            <p:cNvPr id="2" name="Скругленный прямоугольник 1"/>
            <p:cNvSpPr>
              <a:spLocks noChangeArrowheads="1"/>
            </p:cNvSpPr>
            <p:nvPr/>
          </p:nvSpPr>
          <p:spPr bwMode="auto">
            <a:xfrm>
              <a:off x="827584" y="2780928"/>
              <a:ext cx="7488238" cy="1513285"/>
            </a:xfrm>
            <a:prstGeom prst="roundRect">
              <a:avLst>
                <a:gd name="adj" fmla="val 1699"/>
              </a:avLst>
            </a:prstGeom>
            <a:solidFill>
              <a:schemeClr val="bg1">
                <a:alpha val="48000"/>
              </a:schemeClr>
            </a:solidFill>
            <a:ln w="25400" algn="ctr">
              <a:solidFill>
                <a:srgbClr val="FFFF99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 sz="3200" dirty="0">
                <a:latin typeface="Verdana" pitchFamily="34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043608" y="4294212"/>
              <a:ext cx="92365" cy="708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1500" dirty="0">
                <a:solidFill>
                  <a:srgbClr val="FFFF99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/>
          <a:lstStyle/>
          <a:p>
            <a:r>
              <a:rPr lang="uk-UA" sz="6000" b="1" dirty="0" smtClean="0">
                <a:solidFill>
                  <a:srgbClr val="FFFF99"/>
                </a:solidFill>
              </a:rPr>
              <a:t>Бажаю успіхів і гарного настрою!</a:t>
            </a:r>
            <a:endParaRPr lang="ru-RU" sz="60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/>
              <a:t>Географічний раунд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200" y="1600200"/>
          <a:ext cx="7848872" cy="49329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9276"/>
                <a:gridCol w="1166635"/>
                <a:gridCol w="2759446"/>
                <a:gridCol w="1473515"/>
              </a:tblGrid>
              <a:tr h="326335"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Країна </a:t>
                      </a: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Столиця </a:t>
                      </a: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Форма правління</a:t>
                      </a: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Грошова одиниця</a:t>
                      </a:r>
                    </a:p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1270"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Великобританія </a:t>
                      </a:r>
                      <a:endParaRPr lang="uk-UA" sz="2000" dirty="0" smtClean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Лондон </a:t>
                      </a: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Конституційна </a:t>
                      </a:r>
                      <a:r>
                        <a:rPr lang="uk-UA" sz="2000" dirty="0">
                          <a:effectLst/>
                        </a:rPr>
                        <a:t>монархія</a:t>
                      </a: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Фунт 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>
                          <a:effectLst/>
                        </a:rPr>
                        <a:t>стерлінгів</a:t>
                      </a: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8374"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Франція</a:t>
                      </a: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 </a:t>
                      </a: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Париж </a:t>
                      </a: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 err="1" smtClean="0">
                          <a:effectLst/>
                        </a:rPr>
                        <a:t>Президентсько-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>
                          <a:effectLst/>
                        </a:rPr>
                        <a:t>Парламентська 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>
                          <a:effectLst/>
                        </a:rPr>
                        <a:t>республіка</a:t>
                      </a: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Євро</a:t>
                      </a: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0413"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Італія </a:t>
                      </a: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Рим </a:t>
                      </a: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Парламентська 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 err="1">
                          <a:effectLst/>
                        </a:rPr>
                        <a:t>Президентсько-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>
                          <a:effectLst/>
                        </a:rPr>
                        <a:t>республіка</a:t>
                      </a: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Євро</a:t>
                      </a: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0413"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Латвія </a:t>
                      </a: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Рига</a:t>
                      </a: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Парламентська </a:t>
                      </a:r>
                      <a:r>
                        <a:rPr lang="uk-UA" sz="2000" dirty="0">
                          <a:effectLst/>
                        </a:rPr>
                        <a:t>республіка</a:t>
                      </a: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Євро</a:t>
                      </a: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3593"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Іспанія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Мадрид </a:t>
                      </a: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Конституційна </a:t>
                      </a:r>
                      <a:r>
                        <a:rPr lang="uk-UA" sz="2000" dirty="0">
                          <a:effectLst/>
                        </a:rPr>
                        <a:t>монархія</a:t>
                      </a: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Євро</a:t>
                      </a:r>
                      <a:endParaRPr lang="ru-RU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4417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uk-UA" b="1" u="sng" dirty="0" smtClean="0"/>
              <a:t/>
            </a:r>
            <a:br>
              <a:rPr lang="uk-UA" b="1" u="sng" dirty="0" smtClean="0"/>
            </a:br>
            <a:r>
              <a:rPr lang="uk-UA" b="1" u="sng" dirty="0" smtClean="0"/>
              <a:t>Історичний </a:t>
            </a:r>
            <a:r>
              <a:rPr lang="uk-UA" b="1" u="sng" dirty="0"/>
              <a:t>раунд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96752"/>
            <a:ext cx="828092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Приєдналися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Болгарія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Румунія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2.Впровадження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національної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одиниці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3.Членами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організації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стали десять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країн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Кіпр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Мальта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Словаччина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Словенія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Угорщина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Чехія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Польща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Латвія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Литва,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Естонія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4.Підписання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Маастріхської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угоди про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створення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економічного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Європейського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союзу (ЄС).</a:t>
            </a:r>
          </a:p>
          <a:p>
            <a:pPr algn="ctr">
              <a:lnSpc>
                <a:spcPct val="150000"/>
              </a:lnSpc>
            </a:pP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64980114"/>
              </p:ext>
            </p:extLst>
          </p:nvPr>
        </p:nvGraphicFramePr>
        <p:xfrm>
          <a:off x="470000" y="1168296"/>
          <a:ext cx="8494488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8144"/>
                <a:gridCol w="3096344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1.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Приєдналися </a:t>
                      </a:r>
                      <a:r>
                        <a:rPr lang="ru-RU" sz="18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Болгарія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та </a:t>
                      </a:r>
                      <a:r>
                        <a:rPr lang="ru-RU" sz="18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Румунія</a:t>
                      </a: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2.Впровадження </a:t>
                      </a:r>
                      <a:r>
                        <a:rPr lang="ru-RU" sz="18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національної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одиниці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3.Членами </a:t>
                      </a:r>
                      <a:r>
                        <a:rPr lang="ru-RU" sz="18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організації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стали десять </a:t>
                      </a:r>
                      <a:r>
                        <a:rPr lang="ru-RU" sz="18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країн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: </a:t>
                      </a:r>
                      <a:r>
                        <a:rPr lang="ru-RU" sz="18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Кіпр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 Мальта </a:t>
                      </a:r>
                      <a:r>
                        <a:rPr lang="ru-RU" sz="18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Словаччина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 </a:t>
                      </a:r>
                      <a:r>
                        <a:rPr lang="ru-RU" sz="18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Словенія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 </a:t>
                      </a:r>
                      <a:r>
                        <a:rPr lang="ru-RU" sz="18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Угорщина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 </a:t>
                      </a:r>
                      <a:r>
                        <a:rPr lang="ru-RU" sz="18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Чехія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, </a:t>
                      </a:r>
                      <a:r>
                        <a:rPr lang="ru-RU" sz="18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Польща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 </a:t>
                      </a:r>
                      <a:r>
                        <a:rPr lang="ru-RU" sz="18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Латвія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 Литва, </a:t>
                      </a:r>
                      <a:r>
                        <a:rPr lang="ru-RU" sz="18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Естонія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4.Підписання </a:t>
                      </a:r>
                      <a:r>
                        <a:rPr lang="ru-RU" sz="18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Маастріхської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угоди про </a:t>
                      </a:r>
                      <a:r>
                        <a:rPr lang="ru-RU" sz="18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створення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економічного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Європейського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союзу (ЄС).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5.Підписання </a:t>
                      </a:r>
                      <a:r>
                        <a:rPr lang="ru-RU" sz="18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Амстердамського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договору, </a:t>
                      </a:r>
                      <a:r>
                        <a:rPr lang="ru-RU" sz="18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який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визначив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вільне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працевлаштування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і права </a:t>
                      </a:r>
                      <a:r>
                        <a:rPr lang="ru-RU" sz="18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громадян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у </a:t>
                      </a:r>
                      <a:r>
                        <a:rPr lang="ru-RU" sz="18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вільній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Європі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1993 </a:t>
                      </a:r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</a:rPr>
                        <a:t>рік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1997 </a:t>
                      </a:r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</a:rPr>
                        <a:t>рік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2002 </a:t>
                      </a:r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</a:rPr>
                        <a:t>рік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1 </a:t>
                      </a:r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</a:rPr>
                        <a:t>травня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 2004 року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 2007 </a:t>
                      </a:r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</a:rPr>
                        <a:t>рік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109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28343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1993 </a:t>
            </a:r>
            <a:r>
              <a:rPr lang="ru-RU" sz="2400" b="1" dirty="0" err="1">
                <a:solidFill>
                  <a:schemeClr val="bg1"/>
                </a:solidFill>
              </a:rPr>
              <a:t>рік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Підписання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Маастріхської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угоди про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створення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економічного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Європейського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союзу (ЄС).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</a:rPr>
              <a:t>1997 </a:t>
            </a:r>
            <a:r>
              <a:rPr lang="ru-RU" sz="2400" b="1" dirty="0" err="1">
                <a:solidFill>
                  <a:schemeClr val="bg1"/>
                </a:solidFill>
              </a:rPr>
              <a:t>рік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Підписання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Амстердамського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договору,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який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визначив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вільне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працевлаштування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права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громадян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вільній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Європі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</a:rPr>
              <a:t>2002 </a:t>
            </a:r>
            <a:r>
              <a:rPr lang="ru-RU" sz="2400" b="1" dirty="0" err="1">
                <a:solidFill>
                  <a:schemeClr val="bg1"/>
                </a:solidFill>
              </a:rPr>
              <a:t>рік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Впровадження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національної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одиниці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ЄВРО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1 </a:t>
            </a:r>
            <a:r>
              <a:rPr lang="ru-RU" sz="2400" b="1" dirty="0" err="1">
                <a:solidFill>
                  <a:schemeClr val="bg1"/>
                </a:solidFill>
              </a:rPr>
              <a:t>травня</a:t>
            </a:r>
            <a:r>
              <a:rPr lang="ru-RU" sz="2400" b="1" dirty="0">
                <a:solidFill>
                  <a:schemeClr val="bg1"/>
                </a:solidFill>
              </a:rPr>
              <a:t> 2004 року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Членами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організації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стали десять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країн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Кіпр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Мальта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Словаччина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Словенія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Угорщина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Чехія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Польща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Латвія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Литва,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Естонія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</a:rPr>
              <a:t>2007 </a:t>
            </a:r>
            <a:r>
              <a:rPr lang="ru-RU" sz="2400" b="1" dirty="0" err="1">
                <a:solidFill>
                  <a:schemeClr val="bg1"/>
                </a:solidFill>
              </a:rPr>
              <a:t>рік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Приєдналися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Болгарія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Румунія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622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b="1" u="sng" dirty="0" smtClean="0"/>
              <a:t/>
            </a:r>
            <a:br>
              <a:rPr lang="uk-UA" b="1" u="sng" dirty="0" smtClean="0"/>
            </a:br>
            <a:r>
              <a:rPr lang="uk-UA" b="1" u="sng" dirty="0" smtClean="0"/>
              <a:t>Геральдичний  раунд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26740365"/>
              </p:ext>
            </p:extLst>
          </p:nvPr>
        </p:nvGraphicFramePr>
        <p:xfrm>
          <a:off x="323528" y="1220432"/>
          <a:ext cx="8518844" cy="55870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29711"/>
                <a:gridCol w="2129711"/>
                <a:gridCol w="2129711"/>
                <a:gridCol w="2129711"/>
              </a:tblGrid>
              <a:tr h="1671272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7198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72466">
                <a:tc>
                  <a:txBody>
                    <a:bodyPr/>
                    <a:lstStyle/>
                    <a:p>
                      <a:r>
                        <a:rPr lang="uk-UA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 – Німеччина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– Великобританія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– Данія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– Італія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– Швеція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– Чехія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– Греція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– Франція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– Ватикан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– Польща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84520"/>
            <a:ext cx="203527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Flag of Germany.sv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127743"/>
            <a:ext cx="1872208" cy="151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Flag of Italy.sv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20" y="1386111"/>
            <a:ext cx="2027491" cy="144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Flag of Denmark.sv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12776"/>
            <a:ext cx="1906141" cy="1386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Flag of Sweden.sv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653" y="5127743"/>
            <a:ext cx="1808833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Flag of the Czech Republic.sv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433" y="1340159"/>
            <a:ext cx="1882552" cy="144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Flag of Greece.svg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37" y="1393489"/>
            <a:ext cx="1814292" cy="1386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Flag of France.svg"/>
          <p:cNvPicPr/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47040"/>
            <a:ext cx="1800201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Flag of the Vatican City.svg"/>
          <p:cNvPicPr/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974" y="3067732"/>
            <a:ext cx="1728190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Flag of Poland.svg"/>
          <p:cNvPicPr/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90378"/>
            <a:ext cx="1775724" cy="14968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7581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Великобританія</a:t>
            </a:r>
            <a:endParaRPr lang="ru-RU" b="1" dirty="0"/>
          </a:p>
        </p:txBody>
      </p:sp>
      <p:pic>
        <p:nvPicPr>
          <p:cNvPr id="4" name="Объект 3" descr="Flag of the United Kingdom.sv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5781"/>
            <a:ext cx="82296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3466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0419341fe5832f577208ba63adbbf15423e28f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485</Words>
  <Application>Microsoft Office PowerPoint</Application>
  <PresentationFormat>Экран (4:3)</PresentationFormat>
  <Paragraphs>230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Слайд 1</vt:lpstr>
      <vt:lpstr>Слайд 2</vt:lpstr>
      <vt:lpstr>Слайд 3</vt:lpstr>
      <vt:lpstr> Географічний раунд  </vt:lpstr>
      <vt:lpstr>Географічний раунд  </vt:lpstr>
      <vt:lpstr> Історичний раунд </vt:lpstr>
      <vt:lpstr>Слайд 7</vt:lpstr>
      <vt:lpstr> Геральдичний  раунд </vt:lpstr>
      <vt:lpstr>Великобританія</vt:lpstr>
      <vt:lpstr>Німеччина</vt:lpstr>
      <vt:lpstr>Італія</vt:lpstr>
      <vt:lpstr>Данія</vt:lpstr>
      <vt:lpstr>Швеція</vt:lpstr>
      <vt:lpstr>Чехія</vt:lpstr>
      <vt:lpstr>Греція</vt:lpstr>
      <vt:lpstr>Франція</vt:lpstr>
      <vt:lpstr>Ватикан</vt:lpstr>
      <vt:lpstr>Польща</vt:lpstr>
      <vt:lpstr> Раунд « Відомі люди» </vt:lpstr>
      <vt:lpstr> Раунд « Відомі люди» </vt:lpstr>
      <vt:lpstr>Франц Шуберт</vt:lpstr>
      <vt:lpstr>Чаплін</vt:lpstr>
      <vt:lpstr>Вольфганг Гете </vt:lpstr>
      <vt:lpstr>Густов Ейфель</vt:lpstr>
      <vt:lpstr> Леонардо да Вінчі  </vt:lpstr>
      <vt:lpstr>Архімед</vt:lpstr>
      <vt:lpstr>Фернан Магеллан</vt:lpstr>
      <vt:lpstr>Раунд « Видатні споруди» </vt:lpstr>
      <vt:lpstr>Слайд 29</vt:lpstr>
      <vt:lpstr>Слайд 30</vt:lpstr>
      <vt:lpstr>Слайд 31</vt:lpstr>
      <vt:lpstr>Слайд 32</vt:lpstr>
      <vt:lpstr>Слайд 33</vt:lpstr>
      <vt:lpstr>Гра з глядачами «Вічне місто» </vt:lpstr>
      <vt:lpstr>«Місто на траві» </vt:lpstr>
      <vt:lpstr>«Туманним Альбіоном» називають</vt:lpstr>
      <vt:lpstr>«Країна вулканів та гейзерів» </vt:lpstr>
      <vt:lpstr>«Батьківщина Дракули» </vt:lpstr>
      <vt:lpstr>«Батьківщина Олімпійських ігор»</vt:lpstr>
      <vt:lpstr>«Де народилася Русалонька, героїня відомої казки»…</vt:lpstr>
      <vt:lpstr>«Країна вальсу»… </vt:lpstr>
      <vt:lpstr>«Країна тисячі боліт» </vt:lpstr>
      <vt:lpstr>«Країна дамб та тюльпанів» </vt:lpstr>
      <vt:lpstr>«Барселона» це команда ?</vt:lpstr>
      <vt:lpstr>«Назва « Європейської» капусти ?»</vt:lpstr>
      <vt:lpstr>Бажаю успіхів і гарного настрою!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User</cp:lastModifiedBy>
  <cp:revision>34</cp:revision>
  <dcterms:created xsi:type="dcterms:W3CDTF">2012-08-02T12:17:38Z</dcterms:created>
  <dcterms:modified xsi:type="dcterms:W3CDTF">2016-04-27T11:31:42Z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237482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